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96" r:id="rId7"/>
    <p:sldId id="258" r:id="rId8"/>
    <p:sldId id="275" r:id="rId9"/>
    <p:sldId id="276" r:id="rId10"/>
    <p:sldId id="277" r:id="rId11"/>
    <p:sldId id="278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3" r:id="rId20"/>
    <p:sldId id="280" r:id="rId21"/>
    <p:sldId id="283" r:id="rId22"/>
    <p:sldId id="284" r:id="rId23"/>
    <p:sldId id="297" r:id="rId24"/>
    <p:sldId id="294" r:id="rId25"/>
    <p:sldId id="295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58484D-CA54-4548-B88B-1FD606F406E9}" v="497" dt="2020-06-25T06:53:48.0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A8AB2-F8D0-46B4-BF1C-4905DD44277B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1D14E-D176-4AE3-8C9A-E5ACEA3022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03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이번에 </a:t>
            </a:r>
            <a:r>
              <a:rPr lang="ko-KR" altLang="en-US" dirty="0" err="1"/>
              <a:t>오픈소스소프트웨어</a:t>
            </a:r>
            <a:r>
              <a:rPr lang="ko-KR" altLang="en-US" dirty="0"/>
              <a:t> 탐프로젝트 나만의 알고리즘 스터디 도우미 작심삼일을 진행한 컴퓨터공학과 </a:t>
            </a:r>
            <a:r>
              <a:rPr lang="ko-KR" altLang="en-US" dirty="0" err="1"/>
              <a:t>송용우입니다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38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작심삼일은 크게 </a:t>
            </a:r>
            <a:r>
              <a:rPr lang="ko-KR" altLang="en-US" dirty="0" err="1"/>
              <a:t>네가지의</a:t>
            </a:r>
            <a:r>
              <a:rPr lang="ko-KR" altLang="en-US" dirty="0"/>
              <a:t> 창으로 구성되어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695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회원가입에서는 아이디와 비밀번호를 입력하여 유저가 회원가입을 진행할 수 있고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9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등록된 회원 정보를 바탕으로 본 서비스에 로그인을 할 수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773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서비스를 사용하기 위해 세 가지의 설정을 </a:t>
            </a:r>
            <a:r>
              <a:rPr lang="ko-KR" altLang="en-US" dirty="0" err="1"/>
              <a:t>해주어야합니다</a:t>
            </a:r>
            <a:r>
              <a:rPr lang="en-US" altLang="ko-KR" dirty="0"/>
              <a:t>. </a:t>
            </a:r>
            <a:r>
              <a:rPr lang="ko-KR" altLang="en-US" dirty="0"/>
              <a:t>백준 아이디를 등록하고 동기화하면 서비스의 서버와 백준 문제 풀이 정보가 연동됩니다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슬랙</a:t>
            </a:r>
            <a:r>
              <a:rPr lang="ko-KR" altLang="en-US" dirty="0"/>
              <a:t> 훅 </a:t>
            </a:r>
            <a:r>
              <a:rPr lang="ko-KR" altLang="en-US" dirty="0" err="1"/>
              <a:t>유알엘을</a:t>
            </a:r>
            <a:r>
              <a:rPr lang="ko-KR" altLang="en-US" dirty="0"/>
              <a:t> 등록하면 </a:t>
            </a:r>
            <a:r>
              <a:rPr lang="ko-KR" altLang="en-US" dirty="0" err="1"/>
              <a:t>슬랙</a:t>
            </a:r>
            <a:r>
              <a:rPr lang="ko-KR" altLang="en-US" dirty="0"/>
              <a:t> 알림을 받을 수 있고</a:t>
            </a:r>
            <a:r>
              <a:rPr lang="en-US" altLang="ko-KR" dirty="0"/>
              <a:t>, </a:t>
            </a:r>
            <a:r>
              <a:rPr lang="ko-KR" altLang="en-US" dirty="0"/>
              <a:t>일일 문제 풀이 개수 목표 또한 설정할 수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784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 화면에서는 가장 상단에 오늘의 추천 문제를 제공 받을 수 있고 그 하단에 오늘 푼 문제 마지막으로 푼 문제</a:t>
            </a:r>
            <a:r>
              <a:rPr lang="en-US" altLang="ko-KR" dirty="0"/>
              <a:t>, </a:t>
            </a:r>
            <a:r>
              <a:rPr lang="ko-KR" altLang="en-US" dirty="0"/>
              <a:t>자신이 </a:t>
            </a:r>
            <a:r>
              <a:rPr lang="en-US" altLang="ko-KR" dirty="0"/>
              <a:t>7</a:t>
            </a:r>
            <a:r>
              <a:rPr lang="ko-KR" altLang="en-US" dirty="0"/>
              <a:t>일간 </a:t>
            </a:r>
            <a:r>
              <a:rPr lang="en-US" altLang="ko-KR" dirty="0"/>
              <a:t>30</a:t>
            </a:r>
            <a:r>
              <a:rPr lang="ko-KR" altLang="en-US" dirty="0"/>
              <a:t>일간 전체 얼마나 문제를 풀었는지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6338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사용자는 </a:t>
            </a:r>
            <a:r>
              <a:rPr lang="ko-KR" altLang="en-US" dirty="0" err="1"/>
              <a:t>슬랙을</a:t>
            </a:r>
            <a:r>
              <a:rPr lang="ko-KR" altLang="en-US" dirty="0"/>
              <a:t> 통해 정기적으로 오늘의 추천 문제</a:t>
            </a:r>
            <a:r>
              <a:rPr lang="en-US" altLang="ko-KR" dirty="0"/>
              <a:t>, </a:t>
            </a:r>
            <a:r>
              <a:rPr lang="ko-KR" altLang="en-US" dirty="0"/>
              <a:t>일일 목표치를 달성했는지 알림을 받을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7769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폰 서비스의 접속 주소는 다음과 같습니다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928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프로젝트에서 크게 </a:t>
            </a:r>
            <a:r>
              <a:rPr lang="ko-KR" altLang="en-US" dirty="0" err="1"/>
              <a:t>네가지의</a:t>
            </a:r>
            <a:r>
              <a:rPr lang="ko-KR" altLang="en-US" dirty="0"/>
              <a:t> 프레임워크를 활용하였습니다</a:t>
            </a:r>
            <a:r>
              <a:rPr lang="en-US" altLang="ko-KR" dirty="0"/>
              <a:t>. </a:t>
            </a:r>
            <a:r>
              <a:rPr lang="ko-KR" altLang="en-US" dirty="0"/>
              <a:t>첫 번째로 사용자에게 보여지는 </a:t>
            </a:r>
            <a:r>
              <a:rPr lang="ko-KR" altLang="en-US" dirty="0" err="1"/>
              <a:t>프론트엔드</a:t>
            </a:r>
            <a:r>
              <a:rPr lang="ko-KR" altLang="en-US" dirty="0"/>
              <a:t> 페이지를 구성하기 위해 </a:t>
            </a:r>
            <a:r>
              <a:rPr lang="ko-KR" altLang="en-US" dirty="0" err="1"/>
              <a:t>리액트를</a:t>
            </a:r>
            <a:r>
              <a:rPr lang="ko-KR" altLang="en-US" dirty="0"/>
              <a:t> 사용하였고</a:t>
            </a:r>
            <a:r>
              <a:rPr lang="en-US" altLang="ko-KR" dirty="0"/>
              <a:t>, API </a:t>
            </a:r>
            <a:r>
              <a:rPr lang="ko-KR" altLang="en-US" dirty="0"/>
              <a:t>처리</a:t>
            </a:r>
            <a:r>
              <a:rPr lang="en-US" altLang="ko-KR" dirty="0"/>
              <a:t>, </a:t>
            </a:r>
            <a:r>
              <a:rPr lang="ko-KR" altLang="en-US" dirty="0"/>
              <a:t>서버 구동 등을 위해 노드 </a:t>
            </a:r>
            <a:r>
              <a:rPr lang="en-US" altLang="ko-KR" dirty="0"/>
              <a:t>JS </a:t>
            </a:r>
            <a:r>
              <a:rPr lang="ko-KR" altLang="en-US" dirty="0"/>
              <a:t>와 이를 기반으로 동작하는 </a:t>
            </a:r>
            <a:r>
              <a:rPr lang="en-US" altLang="ko-KR" dirty="0"/>
              <a:t>Koa </a:t>
            </a:r>
            <a:r>
              <a:rPr lang="ko-KR" altLang="en-US" dirty="0"/>
              <a:t>웹 프레임워크를 사용하였습니다</a:t>
            </a:r>
            <a:r>
              <a:rPr lang="en-US" altLang="ko-KR" dirty="0"/>
              <a:t>. </a:t>
            </a:r>
            <a:r>
              <a:rPr lang="ko-KR" altLang="en-US" dirty="0"/>
              <a:t>마지막으로 필요한 데이터들을 저장하기 위해 몽고 </a:t>
            </a:r>
            <a:r>
              <a:rPr lang="ko-KR" altLang="en-US" dirty="0" err="1"/>
              <a:t>디비를</a:t>
            </a:r>
            <a:r>
              <a:rPr lang="ko-KR" altLang="en-US" dirty="0"/>
              <a:t> 활용하였습니다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266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구조는 다음과 같습니다</a:t>
            </a:r>
            <a:r>
              <a:rPr lang="en-US" altLang="ko-KR" dirty="0"/>
              <a:t>. </a:t>
            </a:r>
            <a:r>
              <a:rPr lang="ko-KR" altLang="en-US" dirty="0"/>
              <a:t>앞서 말씀 </a:t>
            </a:r>
            <a:r>
              <a:rPr lang="ko-KR" altLang="en-US" dirty="0" err="1"/>
              <a:t>드린대로</a:t>
            </a:r>
            <a:r>
              <a:rPr lang="ko-KR" altLang="en-US" dirty="0"/>
              <a:t> </a:t>
            </a:r>
            <a:r>
              <a:rPr lang="ko-KR" altLang="en-US" dirty="0" err="1"/>
              <a:t>프론트엔드로</a:t>
            </a:r>
            <a:r>
              <a:rPr lang="ko-KR" altLang="en-US" dirty="0"/>
              <a:t> </a:t>
            </a:r>
            <a:r>
              <a:rPr lang="ko-KR" altLang="en-US" dirty="0" err="1"/>
              <a:t>리액트를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백엔드로</a:t>
            </a:r>
            <a:r>
              <a:rPr lang="ko-KR" altLang="en-US" dirty="0"/>
              <a:t> </a:t>
            </a:r>
            <a:r>
              <a:rPr lang="ko-KR" altLang="en-US" dirty="0" err="1"/>
              <a:t>코아</a:t>
            </a:r>
            <a:r>
              <a:rPr lang="ko-KR" altLang="en-US" dirty="0"/>
              <a:t> 프레임워크와 몽고 </a:t>
            </a:r>
            <a:r>
              <a:rPr lang="ko-KR" altLang="en-US" dirty="0" err="1"/>
              <a:t>디비를</a:t>
            </a:r>
            <a:r>
              <a:rPr lang="ko-KR" altLang="en-US" dirty="0"/>
              <a:t> 사용하여 프로젝트를 구성하였습니다</a:t>
            </a:r>
            <a:r>
              <a:rPr lang="en-US" altLang="ko-KR" dirty="0"/>
              <a:t>. </a:t>
            </a:r>
            <a:r>
              <a:rPr lang="ko-KR" altLang="en-US" dirty="0"/>
              <a:t>추가로 노드 스케줄러를 통해 주기적으로 사용자에게 </a:t>
            </a:r>
            <a:r>
              <a:rPr lang="ko-KR" altLang="en-US" dirty="0" err="1"/>
              <a:t>슬랙으로</a:t>
            </a:r>
            <a:r>
              <a:rPr lang="ko-KR" altLang="en-US" dirty="0"/>
              <a:t> 메시지를 전송할 수 있도록 하였습니다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2362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버전 관리로는 </a:t>
            </a:r>
            <a:r>
              <a:rPr lang="en-US" altLang="ko-KR" dirty="0" err="1"/>
              <a:t>GitFlow</a:t>
            </a:r>
            <a:r>
              <a:rPr lang="ko-KR" altLang="en-US" dirty="0"/>
              <a:t>를 적용하여 프로젝트를 관리하였습니다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4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발표의 목차는 다음과 같습니다</a:t>
            </a:r>
            <a:r>
              <a:rPr lang="en-US" altLang="ko-KR" dirty="0"/>
              <a:t>. </a:t>
            </a:r>
            <a:r>
              <a:rPr lang="ko-KR" altLang="en-US" dirty="0"/>
              <a:t>우선</a:t>
            </a:r>
            <a:r>
              <a:rPr lang="en-US" altLang="ko-KR" dirty="0"/>
              <a:t>, </a:t>
            </a:r>
            <a:r>
              <a:rPr lang="ko-KR" altLang="en-US" dirty="0"/>
              <a:t>이 프로젝트를 왜 진행했는지 동기를 먼저 말씀드리고 프로젝트의 결과는 </a:t>
            </a:r>
            <a:r>
              <a:rPr lang="ko-KR" altLang="en-US" dirty="0" err="1"/>
              <a:t>어떠한지</a:t>
            </a:r>
            <a:r>
              <a:rPr lang="en-US" altLang="ko-KR" dirty="0"/>
              <a:t>, </a:t>
            </a:r>
            <a:r>
              <a:rPr lang="ko-KR" altLang="en-US" dirty="0"/>
              <a:t>어떻게 구현했는지 마지막으로 결론과 개선할 점에 대해 말씀드리겠습니다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0271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프로젝트의 결론으로는 앞서 말씀드렸던 사용자가 어떤 문제를 </a:t>
            </a:r>
            <a:r>
              <a:rPr lang="ko-KR" altLang="en-US" dirty="0" err="1"/>
              <a:t>풀어야하는지</a:t>
            </a:r>
            <a:r>
              <a:rPr lang="ko-KR" altLang="en-US" dirty="0"/>
              <a:t> 얼마나 문제를 </a:t>
            </a:r>
            <a:r>
              <a:rPr lang="ko-KR" altLang="en-US" dirty="0" err="1"/>
              <a:t>풀어야하는지를</a:t>
            </a:r>
            <a:r>
              <a:rPr lang="ko-KR" altLang="en-US" dirty="0"/>
              <a:t> 알려주어 알고리즘 스터디를 지속할 수 있는 서비스를 완성할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621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개선 할 점으로는 기능을 추가하여 문제를 담고 즐겨 찾기 하거나 친구 추가 기능을 도입하여 경쟁을 하게 할 수 있습니다</a:t>
            </a:r>
            <a:r>
              <a:rPr lang="en-US" altLang="ko-KR" dirty="0"/>
              <a:t>. </a:t>
            </a:r>
            <a:r>
              <a:rPr lang="ko-KR" altLang="en-US" dirty="0"/>
              <a:t>또한 현재에는 미리 준비한 문제 은행을 바탕으로 문제를 추천해주지만 더 나아가 사용자의 실력을 판단하고 이에 맞는 맞춤형 문제를 제공할 수 있는 서비스로 발전 시킬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2515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회원제 관리</a:t>
            </a:r>
            <a:r>
              <a:rPr lang="en-US" altLang="ko-KR" dirty="0"/>
              <a:t>, JWT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55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프로젝트에 대해 간략하게 </a:t>
            </a:r>
            <a:r>
              <a:rPr lang="ko-KR" altLang="en-US" dirty="0" err="1"/>
              <a:t>설명드리자면</a:t>
            </a:r>
            <a:r>
              <a:rPr lang="ko-KR" altLang="en-US" dirty="0"/>
              <a:t> 작심삼일은 알고리즘 스터디에 도움을 주기 위해 추천 문제 제공</a:t>
            </a:r>
            <a:r>
              <a:rPr lang="en-US" altLang="ko-KR" dirty="0"/>
              <a:t>, </a:t>
            </a:r>
            <a:r>
              <a:rPr lang="ko-KR" altLang="en-US" dirty="0"/>
              <a:t>학습 현황 </a:t>
            </a:r>
            <a:r>
              <a:rPr lang="ko-KR" altLang="en-US" dirty="0" err="1"/>
              <a:t>알림등을</a:t>
            </a:r>
            <a:r>
              <a:rPr lang="ko-KR" altLang="en-US" dirty="0"/>
              <a:t> 제공하는 웹 서비스입니다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622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여러분들도 이미 코딩 테스트에 대해 많이 </a:t>
            </a:r>
            <a:r>
              <a:rPr lang="ko-KR" altLang="en-US" dirty="0" err="1"/>
              <a:t>들어보셨을겁니다</a:t>
            </a:r>
            <a:r>
              <a:rPr lang="en-US" altLang="ko-KR" dirty="0"/>
              <a:t>. </a:t>
            </a:r>
            <a:r>
              <a:rPr lang="ko-KR" altLang="en-US" dirty="0"/>
              <a:t>이미 수많은 </a:t>
            </a:r>
            <a:r>
              <a:rPr lang="en-US" altLang="ko-KR" dirty="0"/>
              <a:t>IT </a:t>
            </a:r>
            <a:r>
              <a:rPr lang="ko-KR" altLang="en-US" dirty="0"/>
              <a:t>기업에서는 코딩 테스트를 통해 직원을 선발합니다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216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코딩 테스트를 대비하기 위해서는 평소 꾸준한 알고리즘 문제 풀이가 중요합니다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815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 알고리즘 문제 풀이를 연습할 수 있도록 국내에 이미 백준</a:t>
            </a:r>
            <a:r>
              <a:rPr lang="en-US" altLang="ko-KR" dirty="0"/>
              <a:t>, </a:t>
            </a:r>
            <a:r>
              <a:rPr lang="ko-KR" altLang="en-US" dirty="0"/>
              <a:t>구름 레벨과 같은 온라인 저지 사이트 들이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290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이들 사이트에서는 사용자가 어떤 문제를 풀어야 하는지</a:t>
            </a:r>
            <a:r>
              <a:rPr lang="en-US" altLang="ko-KR" dirty="0"/>
              <a:t>, </a:t>
            </a:r>
            <a:r>
              <a:rPr lang="ko-KR" altLang="en-US" dirty="0"/>
              <a:t>또한 얼마나 풀어야 하는지에 대한 정보를 제공하지 않습니다</a:t>
            </a:r>
            <a:r>
              <a:rPr lang="en-US" altLang="ko-KR" dirty="0"/>
              <a:t>. </a:t>
            </a:r>
            <a:r>
              <a:rPr lang="ko-KR" altLang="en-US" dirty="0"/>
              <a:t>이 때문에 알고리즘을 공부하는 많은 사람들이 학습을 지속하는데 어려움을 겪고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065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 본 프로젝트를 통해 보다 알고리즘 스터디를 지속할 수 있도록 목표 학습량을</a:t>
            </a:r>
            <a:r>
              <a:rPr lang="en-US" altLang="ko-KR" dirty="0"/>
              <a:t>~~~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689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작심삼일이 제공하는 기능은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회원가입을 할 수 있고 </a:t>
            </a:r>
            <a:endParaRPr lang="en-US" altLang="ko-KR" dirty="0"/>
          </a:p>
          <a:p>
            <a:r>
              <a:rPr lang="ko-KR" altLang="en-US" dirty="0"/>
              <a:t>문제를 얼마나 풀었는지 현황을 한눈에 확인할 수 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하루에 문제를 얼마나 풀지 목표 학습량을 설정할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추천 문제를 제공하고</a:t>
            </a:r>
            <a:r>
              <a:rPr lang="en-US" altLang="ko-KR" dirty="0"/>
              <a:t>, </a:t>
            </a:r>
            <a:r>
              <a:rPr lang="ko-KR" altLang="en-US" dirty="0" err="1"/>
              <a:t>슬랙으로</a:t>
            </a:r>
            <a:r>
              <a:rPr lang="ko-KR" altLang="en-US" dirty="0"/>
              <a:t> 추천 문제나 목표치 달성과 같은 알림을 전송하는 기능을 가지고 있습니다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1D14E-D176-4AE3-8C9A-E5ACEA30226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29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F862D-EE48-4372-A80E-232DA3A9B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200A2F-CDEC-4916-9225-B9DD4F7CC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F3639E-6B1B-4BD9-B5E0-C396DB7FE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232CC8-9986-47AA-80FC-B6421B81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D0F0AC-D903-411C-8673-9D7D041F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952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F900C-5B0E-4D58-997E-40946BFE3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839FD4-CA71-4FC7-BC96-2A83125CA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1793D5-2A0E-4CD4-849D-D993B92F6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90547-7895-4C8E-A610-F8581330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37B227-5FA2-4A4D-968D-AFE3ECDC4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34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B5287D-67FE-45CE-96AC-F5E476A604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41682F-11A1-4FBB-92F9-E95343C84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A65E11-1C73-4DC2-885D-0B9CBC93D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51ECEF-998E-41C9-9B0B-F217E5C79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A1D00-2182-4956-AFEF-89B1613F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25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561885-EEED-4186-A107-CA12BB71D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4CE787-C880-4051-A02C-C8ACFAAF3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1975C2-A3C9-4F09-9751-259A5742E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61A9C-9257-4EB7-8C97-6E75FD91A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282B03-B9FC-4F75-BEF8-03F9236A1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21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ABEBA-F3C1-41D1-8A70-D11DE3EC6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363C40-ED98-46D9-BF29-CDCAD77ED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162972-8D77-4E36-BFAF-ECA510200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88E6AD-61B3-4457-B733-BC913C462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94EA3-1840-43DD-B615-1C1C3F4AC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39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B2B271-1037-46EC-9A63-9687B9F57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53F7C0-F7BE-4D47-BD05-6006FF8765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14630B-E575-4E46-8F73-9843DB8A8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B88DE9-3450-41B6-A8B7-F88E37FE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948FE5-0655-4411-A83A-73D42956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4E3D25-5BC0-4F9D-AA06-7CE7797DD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64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2F2EE-74F2-4519-8192-7AF84564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4D4BB7-D241-4449-A9C5-A54AF5074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7A1E36-0C46-449B-814F-F48C609ED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B71070-3B1A-47CC-B7E8-19456ABD6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4F9016-47D7-47E6-A649-FA3587CC12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728AB4-462A-459D-A30E-D3C7EB4A2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8E4080-853D-4F0F-A9FD-A317C67AF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B42DF4-C2B4-4986-94C7-B25EAE87E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559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A4ADF-9A26-47E2-A1B1-9C8DE3E88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09928F-F851-4DCD-96C7-7CB2F010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2F7A0B-556E-41D1-A65A-26EDECA1B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573046-0352-449E-B291-367AFC93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15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378726-8D15-48FA-ADDD-E178087F1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F5AD12-25F6-4546-B97A-42B6DFA6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A8C026-EF99-4985-9AE3-0384C0B84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048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8145A-19A1-40CE-A5AB-227C39EAC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2AB114-8FE1-4C5F-837B-07F1CF4AE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960F62-1D5C-4CF8-B168-37EEF23EC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567B0A-8504-4FDF-A0FF-0D060AD4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F10D53-EDF3-4731-9067-BC885BE3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25B89C-63C0-4469-896A-64C93D37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31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21DB-F8C3-4F4A-9F74-2CA0CF6C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19D09E-AA20-40A2-BFF8-C5635E2D1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8D0143-40B4-4A4C-A1D0-EB2AEFBF7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C4B70B-CE77-4E0D-A630-1217B8318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344E6-7886-4AC7-8F08-DBBA6C89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9E30CA-A6AE-4D9D-85FD-316D2F3D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C91FA3C-D36D-4568-AFF0-411B95BF7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596DD0-B8AF-43F3-BBE4-AF78AE831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DBE68-55FA-4998-916D-8AE67F2C1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F04A9-49F6-4BFF-BCAF-47E29963EAE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70C1A3-FB62-4B78-B5B9-608338945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FACD1D-9227-4A23-82D8-10ADCCDC2B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5A635-8584-4F99-A86A-102BDE5EA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12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hyperlink" Target="http://facerain.dcom.club/" TargetMode="Externa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7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12" Type="http://schemas.openxmlformats.org/officeDocument/2006/relationships/image" Target="../media/image21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7.png"/><Relationship Id="rId11" Type="http://schemas.openxmlformats.org/officeDocument/2006/relationships/image" Target="../media/image15.png"/><Relationship Id="rId5" Type="http://schemas.openxmlformats.org/officeDocument/2006/relationships/image" Target="../media/image1.png"/><Relationship Id="rId10" Type="http://schemas.openxmlformats.org/officeDocument/2006/relationships/hyperlink" Target="https://de.wikipedia.org/wiki/Datei:User_font_awesome.svg" TargetMode="External"/><Relationship Id="rId4" Type="http://schemas.openxmlformats.org/officeDocument/2006/relationships/notesSlide" Target="../notesSlides/notesSlide18.xml"/><Relationship Id="rId9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641E9-5BEF-45D7-B20F-5680E97630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4188" y="2863463"/>
            <a:ext cx="9144000" cy="1917171"/>
          </a:xfrm>
        </p:spPr>
        <p:txBody>
          <a:bodyPr>
            <a:noAutofit/>
          </a:bodyPr>
          <a:lstStyle/>
          <a:p>
            <a:r>
              <a:rPr lang="en-US" altLang="ko-KR" sz="2000" i="0" dirty="0">
                <a:solidFill>
                  <a:schemeClr val="bg1"/>
                </a:solidFill>
                <a:effectLst/>
              </a:rPr>
              <a:t>[CSE22300] </a:t>
            </a:r>
            <a:r>
              <a:rPr lang="ko-KR" altLang="en-US" sz="2000" dirty="0">
                <a:solidFill>
                  <a:schemeClr val="bg1"/>
                </a:solidFill>
              </a:rPr>
              <a:t>오픈소스</a:t>
            </a:r>
            <a:r>
              <a:rPr lang="en-US" altLang="ko-KR" sz="2000" dirty="0">
                <a:solidFill>
                  <a:schemeClr val="bg1"/>
                </a:solidFill>
              </a:rPr>
              <a:t>SW</a:t>
            </a:r>
            <a:r>
              <a:rPr lang="ko-KR" altLang="en-US" sz="2000" dirty="0">
                <a:solidFill>
                  <a:schemeClr val="bg1"/>
                </a:solidFill>
              </a:rPr>
              <a:t>개발</a:t>
            </a:r>
            <a:br>
              <a:rPr lang="en-US" altLang="ko-KR" sz="2000" dirty="0">
                <a:solidFill>
                  <a:schemeClr val="bg1"/>
                </a:solidFill>
              </a:rPr>
            </a:br>
            <a:br>
              <a:rPr lang="en-US" altLang="ko-KR" sz="2000" dirty="0">
                <a:solidFill>
                  <a:schemeClr val="bg1"/>
                </a:solidFill>
              </a:rPr>
            </a:b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42FA-8C66-466D-B297-13F20B1B9644}"/>
              </a:ext>
            </a:extLst>
          </p:cNvPr>
          <p:cNvSpPr txBox="1"/>
          <p:nvPr/>
        </p:nvSpPr>
        <p:spPr>
          <a:xfrm>
            <a:off x="1912130" y="4479817"/>
            <a:ext cx="3723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나만의 </a:t>
            </a:r>
            <a:r>
              <a:rPr lang="ko-KR" altLang="en-US" b="1" dirty="0">
                <a:solidFill>
                  <a:schemeClr val="bg1"/>
                </a:solidFill>
              </a:rPr>
              <a:t>알고리즘 스터디 도우미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4CC7B9-0905-4835-B6F6-24354D70A4D8}"/>
              </a:ext>
            </a:extLst>
          </p:cNvPr>
          <p:cNvSpPr txBox="1"/>
          <p:nvPr/>
        </p:nvSpPr>
        <p:spPr>
          <a:xfrm>
            <a:off x="6504502" y="2506184"/>
            <a:ext cx="18415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2019102188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컴퓨터공학과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3600" b="1" dirty="0">
                <a:solidFill>
                  <a:schemeClr val="bg1"/>
                </a:solidFill>
              </a:rPr>
              <a:t>송용우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6332C9C-C0C4-4B09-90CF-CAB738EA5F47}"/>
              </a:ext>
            </a:extLst>
          </p:cNvPr>
          <p:cNvSpPr txBox="1">
            <a:spLocks/>
          </p:cNvSpPr>
          <p:nvPr/>
        </p:nvSpPr>
        <p:spPr>
          <a:xfrm>
            <a:off x="-532444" y="2534415"/>
            <a:ext cx="9144000" cy="19171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1500" b="1" dirty="0">
                <a:solidFill>
                  <a:schemeClr val="bg1"/>
                </a:solidFill>
              </a:rPr>
              <a:t>작심</a:t>
            </a:r>
            <a:endParaRPr lang="en-US" altLang="ko-KR" sz="11500" b="1" dirty="0">
              <a:solidFill>
                <a:schemeClr val="bg1"/>
              </a:solidFill>
            </a:endParaRPr>
          </a:p>
          <a:p>
            <a:r>
              <a:rPr lang="ko-KR" altLang="en-US" sz="11500" b="1" dirty="0">
                <a:solidFill>
                  <a:schemeClr val="bg1"/>
                </a:solidFill>
              </a:rPr>
              <a:t>삼일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C7AEF60-5FF7-4FD3-B099-FF572ED2CFDF}"/>
              </a:ext>
            </a:extLst>
          </p:cNvPr>
          <p:cNvCxnSpPr/>
          <p:nvPr/>
        </p:nvCxnSpPr>
        <p:spPr>
          <a:xfrm>
            <a:off x="6172200" y="1918901"/>
            <a:ext cx="0" cy="2861733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7744E664-F0B3-4656-9F06-EC81EFB32C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1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61"/>
    </mc:Choice>
    <mc:Fallback xmlns="">
      <p:transition spd="slow" advTm="9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93917-CC2E-4AF1-9A08-FF7F18A2FA86}"/>
              </a:ext>
            </a:extLst>
          </p:cNvPr>
          <p:cNvSpPr txBox="1"/>
          <p:nvPr/>
        </p:nvSpPr>
        <p:spPr>
          <a:xfrm>
            <a:off x="7154334" y="2526143"/>
            <a:ext cx="23791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회원가입</a:t>
            </a:r>
            <a:endParaRPr lang="en-US" altLang="ko-KR" sz="3600" b="1" dirty="0">
              <a:solidFill>
                <a:schemeClr val="bg1"/>
              </a:solidFill>
              <a:latin typeface="Apple SD Gothic Neo"/>
            </a:endParaRPr>
          </a:p>
          <a:p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로그인</a:t>
            </a:r>
            <a:endParaRPr lang="en-US" altLang="ko-KR" sz="3600" b="1" dirty="0">
              <a:solidFill>
                <a:schemeClr val="bg1"/>
              </a:solidFill>
              <a:latin typeface="Apple SD Gothic Neo"/>
            </a:endParaRPr>
          </a:p>
          <a:p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홈</a:t>
            </a:r>
            <a:endParaRPr lang="en-US" altLang="ko-KR" sz="3600" b="1" dirty="0">
              <a:solidFill>
                <a:schemeClr val="bg1"/>
              </a:solidFill>
              <a:latin typeface="Apple SD Gothic Neo"/>
            </a:endParaRPr>
          </a:p>
          <a:p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설정</a:t>
            </a:r>
            <a:endParaRPr lang="ko-KR" altLang="en-US" sz="3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1875367" y="2201840"/>
            <a:ext cx="282363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dirty="0">
                <a:solidFill>
                  <a:schemeClr val="bg1"/>
                </a:solidFill>
              </a:rPr>
              <a:t>작심</a:t>
            </a:r>
            <a:endParaRPr lang="en-US" altLang="ko-KR" sz="9600" b="1" dirty="0">
              <a:solidFill>
                <a:schemeClr val="bg1"/>
              </a:solidFill>
            </a:endParaRPr>
          </a:p>
          <a:p>
            <a:r>
              <a:rPr lang="ko-KR" altLang="en-US" sz="9600" b="1" dirty="0">
                <a:solidFill>
                  <a:schemeClr val="bg1"/>
                </a:solidFill>
              </a:rPr>
              <a:t>삼일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7A1F923-C4B3-48F7-B005-F5063C0CB83A}"/>
              </a:ext>
            </a:extLst>
          </p:cNvPr>
          <p:cNvCxnSpPr>
            <a:cxnSpLocks/>
          </p:cNvCxnSpPr>
          <p:nvPr/>
        </p:nvCxnSpPr>
        <p:spPr>
          <a:xfrm flipV="1">
            <a:off x="5532966" y="2360059"/>
            <a:ext cx="0" cy="247440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D76DA04A-42B7-46E7-864C-B460E009B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7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9"/>
    </mc:Choice>
    <mc:Fallback xmlns="">
      <p:transition spd="slow" advTm="4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575733" y="1451881"/>
            <a:ext cx="319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>
                <a:solidFill>
                  <a:schemeClr val="bg1"/>
                </a:solidFill>
              </a:rPr>
              <a:t>회원가입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EE13AB-27A9-4653-95C9-5F27287D20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98" t="7696" r="12098" b="7696"/>
          <a:stretch/>
        </p:blipFill>
        <p:spPr>
          <a:xfrm>
            <a:off x="2785897" y="1744268"/>
            <a:ext cx="6984636" cy="4446328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22483E6-CAE7-4950-9A8E-284DFD7776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47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63"/>
    </mc:Choice>
    <mc:Fallback xmlns="">
      <p:transition spd="slow" advTm="7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575733" y="1451881"/>
            <a:ext cx="319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로그인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8B52D7-3508-487F-903A-5777106B21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2798" y="1657134"/>
            <a:ext cx="7324002" cy="4650386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37518EE-D18F-41C9-9C86-324D18AEFF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6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3"/>
    </mc:Choice>
    <mc:Fallback xmlns="">
      <p:transition spd="slow" advTm="5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575733" y="1451881"/>
            <a:ext cx="319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설정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A84659-BDA1-4120-81C2-8AB716F77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8492" y="1547170"/>
            <a:ext cx="7609108" cy="4845163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B7B3CE46-6784-48A7-BB26-0507FC910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54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49"/>
    </mc:Choice>
    <mc:Fallback xmlns="">
      <p:transition spd="slow" advTm="17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575733" y="1451881"/>
            <a:ext cx="319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홈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9931FB-F2FD-49BA-BF04-CDBD6495B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4068" y="1657134"/>
            <a:ext cx="8243863" cy="4936490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4FBAAB9-B91B-4EB2-A7C2-B220745E6A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0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95"/>
    </mc:Choice>
    <mc:Fallback xmlns="">
      <p:transition spd="slow" advTm="13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575733" y="1451881"/>
            <a:ext cx="319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슬랙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DBA01C-E7B4-44BD-BA20-45FEA1F5C3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200" y="2349551"/>
            <a:ext cx="9499600" cy="3166533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791FB2FD-87E9-4655-921E-916E441EA6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2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10"/>
    </mc:Choice>
    <mc:Fallback xmlns="">
      <p:transition spd="slow" advTm="8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93917-CC2E-4AF1-9A08-FF7F18A2FA86}"/>
              </a:ext>
            </a:extLst>
          </p:cNvPr>
          <p:cNvSpPr txBox="1"/>
          <p:nvPr/>
        </p:nvSpPr>
        <p:spPr>
          <a:xfrm>
            <a:off x="2336799" y="2967335"/>
            <a:ext cx="84666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http://facerain.dcom.club/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F77F12F9-AA2D-4B9F-B4D5-E14C864F49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5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5"/>
    </mc:Choice>
    <mc:Fallback xmlns="">
      <p:transition spd="slow" advTm="4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How?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React로 만든 프로젝트 톺아보기">
            <a:extLst>
              <a:ext uri="{FF2B5EF4-FFF2-40B4-BE49-F238E27FC236}">
                <a16:creationId xmlns:a16="http://schemas.microsoft.com/office/drawing/2014/main" id="{15ECB801-8A01-4B8B-A1C2-E622D1BE7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100" y="1644618"/>
            <a:ext cx="2962008" cy="168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빠르게 배우는 Node.js와 NPM 설치부터 개념잡기 - Dev. DY">
            <a:extLst>
              <a:ext uri="{FF2B5EF4-FFF2-40B4-BE49-F238E27FC236}">
                <a16:creationId xmlns:a16="http://schemas.microsoft.com/office/drawing/2014/main" id="{7A05101A-52DF-4012-A756-3833AE412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100" y="3759017"/>
            <a:ext cx="3086832" cy="182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ongoDB 검색 기능 활용하기">
            <a:extLst>
              <a:ext uri="{FF2B5EF4-FFF2-40B4-BE49-F238E27FC236}">
                <a16:creationId xmlns:a16="http://schemas.microsoft.com/office/drawing/2014/main" id="{1DC5AF8B-E5DF-4ACD-8118-D02222DE4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588" y="3627986"/>
            <a:ext cx="2827029" cy="188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Learning NodeJs with Koa Framework - tajawal - Medium">
            <a:extLst>
              <a:ext uri="{FF2B5EF4-FFF2-40B4-BE49-F238E27FC236}">
                <a16:creationId xmlns:a16="http://schemas.microsoft.com/office/drawing/2014/main" id="{F8197D6D-D444-496A-9013-C308A90A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336" y="1644618"/>
            <a:ext cx="4314401" cy="189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431BE9CF-0CFD-4297-A491-ECCA5EC6EE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5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88"/>
    </mc:Choice>
    <mc:Fallback xmlns="">
      <p:transition spd="slow" advTm="21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ysClr val="windowText" lastClr="000000"/>
                </a:solidFill>
              </a:rPr>
              <a:t>How?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14356F6B-053C-4411-8597-B04329A699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4" name="Picture 2" descr="리액트 (자바스크립트 라이브러리) - 위키백과, 우리 모두의 백과사전">
            <a:extLst>
              <a:ext uri="{FF2B5EF4-FFF2-40B4-BE49-F238E27FC236}">
                <a16:creationId xmlns:a16="http://schemas.microsoft.com/office/drawing/2014/main" id="{5866473D-9024-499F-9369-B8BC583F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22" y="2192686"/>
            <a:ext cx="2345699" cy="165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Node.js 기초부터 튼튼히 (1) 시작하기">
            <a:extLst>
              <a:ext uri="{FF2B5EF4-FFF2-40B4-BE49-F238E27FC236}">
                <a16:creationId xmlns:a16="http://schemas.microsoft.com/office/drawing/2014/main" id="{5F825D6F-109B-4769-9AA1-37EBF05CE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064" y="3122891"/>
            <a:ext cx="2184400" cy="109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11 Best Node Js Frameworks To Be In 2019 Tech Trends">
            <a:extLst>
              <a:ext uri="{FF2B5EF4-FFF2-40B4-BE49-F238E27FC236}">
                <a16:creationId xmlns:a16="http://schemas.microsoft.com/office/drawing/2014/main" id="{A16709C7-0A5E-4AFE-B3DD-5E0E96A9C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080" y="1159348"/>
            <a:ext cx="1703917" cy="170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643BFEFC-45AA-45BD-AEB2-A5F27EC3A0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51558" y="2453717"/>
            <a:ext cx="932226" cy="932226"/>
          </a:xfrm>
          <a:prstGeom prst="rect">
            <a:avLst/>
          </a:prstGeom>
        </p:spPr>
      </p:pic>
      <p:pic>
        <p:nvPicPr>
          <p:cNvPr id="38" name="Picture 8" descr="MongoDB 검색 기능 활용하기">
            <a:extLst>
              <a:ext uri="{FF2B5EF4-FFF2-40B4-BE49-F238E27FC236}">
                <a16:creationId xmlns:a16="http://schemas.microsoft.com/office/drawing/2014/main" id="{0EA726E5-22ED-443D-B0B1-0937C516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3854" y="2210485"/>
            <a:ext cx="2566588" cy="17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0" descr="Baekjoon Online Judge">
            <a:extLst>
              <a:ext uri="{FF2B5EF4-FFF2-40B4-BE49-F238E27FC236}">
                <a16:creationId xmlns:a16="http://schemas.microsoft.com/office/drawing/2014/main" id="{3483753A-AEC8-4198-B494-ECA87E636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246" y="5146906"/>
            <a:ext cx="1711094" cy="171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Slack has a new logo and it's ... fine - 2020">
            <a:extLst>
              <a:ext uri="{FF2B5EF4-FFF2-40B4-BE49-F238E27FC236}">
                <a16:creationId xmlns:a16="http://schemas.microsoft.com/office/drawing/2014/main" id="{321929BE-88CA-4757-944D-6D8475F1E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800" y="4949411"/>
            <a:ext cx="2005794" cy="105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9F2B9774-7E27-45C9-8238-906CA321D127}"/>
              </a:ext>
            </a:extLst>
          </p:cNvPr>
          <p:cNvSpPr txBox="1"/>
          <p:nvPr/>
        </p:nvSpPr>
        <p:spPr>
          <a:xfrm>
            <a:off x="686345" y="3557419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D9EE122-2680-4E59-B086-748B119A3743}"/>
              </a:ext>
            </a:extLst>
          </p:cNvPr>
          <p:cNvSpPr txBox="1"/>
          <p:nvPr/>
        </p:nvSpPr>
        <p:spPr>
          <a:xfrm>
            <a:off x="2879674" y="3758837"/>
            <a:ext cx="75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React</a:t>
            </a:r>
            <a:endParaRPr lang="ko-KR" altLang="en-US" dirty="0"/>
          </a:p>
        </p:txBody>
      </p:sp>
      <p:sp>
        <p:nvSpPr>
          <p:cNvPr id="43" name="화살표: 위쪽/아래쪽 42">
            <a:extLst>
              <a:ext uri="{FF2B5EF4-FFF2-40B4-BE49-F238E27FC236}">
                <a16:creationId xmlns:a16="http://schemas.microsoft.com/office/drawing/2014/main" id="{84F1161C-DE53-4EA2-B95E-1C1A685CC18A}"/>
              </a:ext>
            </a:extLst>
          </p:cNvPr>
          <p:cNvSpPr/>
          <p:nvPr/>
        </p:nvSpPr>
        <p:spPr>
          <a:xfrm rot="5400000">
            <a:off x="1913235" y="2863314"/>
            <a:ext cx="251061" cy="51542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7B40C4-9415-4C72-95B9-D43AC10CE04D}"/>
              </a:ext>
            </a:extLst>
          </p:cNvPr>
          <p:cNvSpPr txBox="1"/>
          <p:nvPr/>
        </p:nvSpPr>
        <p:spPr>
          <a:xfrm>
            <a:off x="1574800" y="2533029"/>
            <a:ext cx="91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7C43F47-1FD1-43D4-95AE-6BAAB9DD8E5B}"/>
              </a:ext>
            </a:extLst>
          </p:cNvPr>
          <p:cNvSpPr/>
          <p:nvPr/>
        </p:nvSpPr>
        <p:spPr>
          <a:xfrm>
            <a:off x="5081336" y="867586"/>
            <a:ext cx="2757447" cy="41044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화살표: 위쪽/아래쪽 45">
            <a:extLst>
              <a:ext uri="{FF2B5EF4-FFF2-40B4-BE49-F238E27FC236}">
                <a16:creationId xmlns:a16="http://schemas.microsoft.com/office/drawing/2014/main" id="{08BD72A2-E0C3-4972-9B06-D0ECA1CE460F}"/>
              </a:ext>
            </a:extLst>
          </p:cNvPr>
          <p:cNvSpPr/>
          <p:nvPr/>
        </p:nvSpPr>
        <p:spPr>
          <a:xfrm rot="5400000">
            <a:off x="4388146" y="2850649"/>
            <a:ext cx="251061" cy="51542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화살표: 위쪽/아래쪽 46">
            <a:extLst>
              <a:ext uri="{FF2B5EF4-FFF2-40B4-BE49-F238E27FC236}">
                <a16:creationId xmlns:a16="http://schemas.microsoft.com/office/drawing/2014/main" id="{43BD2612-FED1-4C9A-8B00-3E5C4C2DFAB4}"/>
              </a:ext>
            </a:extLst>
          </p:cNvPr>
          <p:cNvSpPr/>
          <p:nvPr/>
        </p:nvSpPr>
        <p:spPr>
          <a:xfrm rot="5400000">
            <a:off x="8444703" y="2863315"/>
            <a:ext cx="251061" cy="51542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DFE03D6-754F-4B23-81E7-A33A31ED3DC5}"/>
              </a:ext>
            </a:extLst>
          </p:cNvPr>
          <p:cNvSpPr txBox="1"/>
          <p:nvPr/>
        </p:nvSpPr>
        <p:spPr>
          <a:xfrm>
            <a:off x="7993639" y="2533029"/>
            <a:ext cx="1107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Userdata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09FCE4-C3F2-4EF5-9743-0621631B0955}"/>
              </a:ext>
            </a:extLst>
          </p:cNvPr>
          <p:cNvSpPr txBox="1"/>
          <p:nvPr/>
        </p:nvSpPr>
        <p:spPr>
          <a:xfrm>
            <a:off x="4183370" y="2536428"/>
            <a:ext cx="734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</a:t>
            </a:r>
            <a:endParaRPr lang="ko-KR" altLang="en-US" dirty="0"/>
          </a:p>
        </p:txBody>
      </p:sp>
      <p:sp>
        <p:nvSpPr>
          <p:cNvPr id="50" name="화살표: 위쪽/아래쪽 49">
            <a:extLst>
              <a:ext uri="{FF2B5EF4-FFF2-40B4-BE49-F238E27FC236}">
                <a16:creationId xmlns:a16="http://schemas.microsoft.com/office/drawing/2014/main" id="{366FBC47-D78A-4BA9-A27A-5EF43A7574C0}"/>
              </a:ext>
            </a:extLst>
          </p:cNvPr>
          <p:cNvSpPr/>
          <p:nvPr/>
        </p:nvSpPr>
        <p:spPr>
          <a:xfrm rot="10800000">
            <a:off x="6609939" y="5160574"/>
            <a:ext cx="251061" cy="51542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852E05-8210-4CCA-A4CF-1C2A38C2BAD7}"/>
              </a:ext>
            </a:extLst>
          </p:cNvPr>
          <p:cNvSpPr txBox="1"/>
          <p:nvPr/>
        </p:nvSpPr>
        <p:spPr>
          <a:xfrm>
            <a:off x="7061930" y="5258475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Crawling</a:t>
            </a:r>
            <a:endParaRPr lang="ko-KR" altLang="en-US" dirty="0"/>
          </a:p>
        </p:txBody>
      </p:sp>
      <p:sp>
        <p:nvSpPr>
          <p:cNvPr id="52" name="화살표: 위쪽/아래쪽 51">
            <a:extLst>
              <a:ext uri="{FF2B5EF4-FFF2-40B4-BE49-F238E27FC236}">
                <a16:creationId xmlns:a16="http://schemas.microsoft.com/office/drawing/2014/main" id="{B4D9077C-B7AD-4082-8008-F0A76E8A3B36}"/>
              </a:ext>
            </a:extLst>
          </p:cNvPr>
          <p:cNvSpPr/>
          <p:nvPr/>
        </p:nvSpPr>
        <p:spPr>
          <a:xfrm rot="14773838">
            <a:off x="4065854" y="4695914"/>
            <a:ext cx="301457" cy="75835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488A883-8A97-4976-BD66-FD0E8A9C4FD7}"/>
              </a:ext>
            </a:extLst>
          </p:cNvPr>
          <p:cNvSpPr txBox="1"/>
          <p:nvPr/>
        </p:nvSpPr>
        <p:spPr>
          <a:xfrm>
            <a:off x="4020649" y="5257488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Send</a:t>
            </a:r>
          </a:p>
          <a:p>
            <a:r>
              <a:rPr lang="en-US" altLang="ko-KR" dirty="0"/>
              <a:t>Message</a:t>
            </a:r>
            <a:endParaRPr lang="ko-KR" altLang="en-US" dirty="0"/>
          </a:p>
        </p:txBody>
      </p:sp>
      <p:sp>
        <p:nvSpPr>
          <p:cNvPr id="54" name="화살표: 위쪽/아래쪽 53">
            <a:extLst>
              <a:ext uri="{FF2B5EF4-FFF2-40B4-BE49-F238E27FC236}">
                <a16:creationId xmlns:a16="http://schemas.microsoft.com/office/drawing/2014/main" id="{8F476419-C354-4244-AA30-21FE7835A58D}"/>
              </a:ext>
            </a:extLst>
          </p:cNvPr>
          <p:cNvSpPr/>
          <p:nvPr/>
        </p:nvSpPr>
        <p:spPr>
          <a:xfrm rot="7580683">
            <a:off x="8565009" y="4568187"/>
            <a:ext cx="312457" cy="884514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화살표: 위쪽/아래쪽 54">
            <a:extLst>
              <a:ext uri="{FF2B5EF4-FFF2-40B4-BE49-F238E27FC236}">
                <a16:creationId xmlns:a16="http://schemas.microsoft.com/office/drawing/2014/main" id="{7DDEB81F-EDDA-4287-9CA4-C32131930BFE}"/>
              </a:ext>
            </a:extLst>
          </p:cNvPr>
          <p:cNvSpPr/>
          <p:nvPr/>
        </p:nvSpPr>
        <p:spPr>
          <a:xfrm rot="10800000">
            <a:off x="9806375" y="3765635"/>
            <a:ext cx="312457" cy="884514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E401762-F612-4F2E-A72C-21DDD043CF25}"/>
              </a:ext>
            </a:extLst>
          </p:cNvPr>
          <p:cNvSpPr txBox="1"/>
          <p:nvPr/>
        </p:nvSpPr>
        <p:spPr>
          <a:xfrm>
            <a:off x="8582869" y="4411493"/>
            <a:ext cx="734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</a:t>
            </a:r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310CEBD-CB04-437E-8854-D10283067198}"/>
              </a:ext>
            </a:extLst>
          </p:cNvPr>
          <p:cNvSpPr txBox="1"/>
          <p:nvPr/>
        </p:nvSpPr>
        <p:spPr>
          <a:xfrm>
            <a:off x="10297387" y="3981456"/>
            <a:ext cx="1107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Userdata</a:t>
            </a:r>
            <a:endParaRPr lang="ko-KR" altLang="en-US" dirty="0"/>
          </a:p>
        </p:txBody>
      </p:sp>
      <p:sp>
        <p:nvSpPr>
          <p:cNvPr id="58" name="화살표: U자형 57">
            <a:extLst>
              <a:ext uri="{FF2B5EF4-FFF2-40B4-BE49-F238E27FC236}">
                <a16:creationId xmlns:a16="http://schemas.microsoft.com/office/drawing/2014/main" id="{45BAF607-DA8A-4BEE-A9B5-8DAE5308A5F5}"/>
              </a:ext>
            </a:extLst>
          </p:cNvPr>
          <p:cNvSpPr/>
          <p:nvPr/>
        </p:nvSpPr>
        <p:spPr>
          <a:xfrm rot="3328600">
            <a:off x="9634649" y="5100980"/>
            <a:ext cx="1177109" cy="1053653"/>
          </a:xfrm>
          <a:prstGeom prst="utur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BBFE836-D736-4760-BCE0-EAE466CAA91E}"/>
              </a:ext>
            </a:extLst>
          </p:cNvPr>
          <p:cNvSpPr txBox="1"/>
          <p:nvPr/>
        </p:nvSpPr>
        <p:spPr>
          <a:xfrm>
            <a:off x="8712808" y="5592555"/>
            <a:ext cx="1208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Node</a:t>
            </a:r>
          </a:p>
          <a:p>
            <a:r>
              <a:rPr lang="en-US" altLang="ko-KR" dirty="0"/>
              <a:t>Scheduler</a:t>
            </a:r>
            <a:endParaRPr lang="ko-KR" altLang="en-US" dirty="0"/>
          </a:p>
        </p:txBody>
      </p:sp>
      <p:sp>
        <p:nvSpPr>
          <p:cNvPr id="60" name="화살표: 위쪽/아래쪽 59">
            <a:extLst>
              <a:ext uri="{FF2B5EF4-FFF2-40B4-BE49-F238E27FC236}">
                <a16:creationId xmlns:a16="http://schemas.microsoft.com/office/drawing/2014/main" id="{C80F0CF1-3722-4D02-9CFA-2300CC6713AA}"/>
              </a:ext>
            </a:extLst>
          </p:cNvPr>
          <p:cNvSpPr/>
          <p:nvPr/>
        </p:nvSpPr>
        <p:spPr>
          <a:xfrm rot="8444801">
            <a:off x="1347069" y="4368817"/>
            <a:ext cx="301457" cy="758352"/>
          </a:xfrm>
          <a:prstGeom prst="up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20DE647-04E7-4D93-8889-E45AAA8DA1EB}"/>
              </a:ext>
            </a:extLst>
          </p:cNvPr>
          <p:cNvSpPr txBox="1"/>
          <p:nvPr/>
        </p:nvSpPr>
        <p:spPr>
          <a:xfrm>
            <a:off x="344836" y="4922904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Get</a:t>
            </a:r>
          </a:p>
          <a:p>
            <a:r>
              <a:rPr lang="en-US" altLang="ko-KR" dirty="0"/>
              <a:t>Message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064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3"/>
    </mc:Choice>
    <mc:Fallback xmlns="">
      <p:transition spd="slow" advTm="15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How?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93917-CC2E-4AF1-9A08-FF7F18A2FA86}"/>
              </a:ext>
            </a:extLst>
          </p:cNvPr>
          <p:cNvSpPr txBox="1"/>
          <p:nvPr/>
        </p:nvSpPr>
        <p:spPr>
          <a:xfrm>
            <a:off x="1862667" y="1883138"/>
            <a:ext cx="77978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Apple SD Gothic Neo"/>
              </a:rPr>
              <a:t>버전 관리</a:t>
            </a:r>
            <a:endParaRPr lang="ko-KR" altLang="en-US" sz="4000" dirty="0"/>
          </a:p>
        </p:txBody>
      </p:sp>
      <p:pic>
        <p:nvPicPr>
          <p:cNvPr id="10244" name="Picture 4" descr="gitignore 템플릿 참고하기">
            <a:extLst>
              <a:ext uri="{FF2B5EF4-FFF2-40B4-BE49-F238E27FC236}">
                <a16:creationId xmlns:a16="http://schemas.microsoft.com/office/drawing/2014/main" id="{672A137A-344D-4E6B-8FE4-583A64D31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566" y="370840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Gitflow — Branch Guide - ⌘⌥ Rafael Barbosa  - Medium">
            <a:extLst>
              <a:ext uri="{FF2B5EF4-FFF2-40B4-BE49-F238E27FC236}">
                <a16:creationId xmlns:a16="http://schemas.microsoft.com/office/drawing/2014/main" id="{5C45A086-72C6-4D7A-8FEC-3690AFC00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060" y="2241923"/>
            <a:ext cx="4919800" cy="277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FAF39B-7842-47E1-98D5-72018F42FA7C}"/>
              </a:ext>
            </a:extLst>
          </p:cNvPr>
          <p:cNvSpPr txBox="1"/>
          <p:nvPr/>
        </p:nvSpPr>
        <p:spPr>
          <a:xfrm>
            <a:off x="2367161" y="2705988"/>
            <a:ext cx="61383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 err="1">
                <a:solidFill>
                  <a:schemeClr val="bg1"/>
                </a:solidFill>
                <a:latin typeface="Apple SD Gothic Neo"/>
              </a:rPr>
              <a:t>GitFlow</a:t>
            </a:r>
            <a:endParaRPr lang="ko-KR" altLang="en-US" sz="2800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4D4ACC23-74FF-4C1F-A7BF-F128F58F5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69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31"/>
    </mc:Choice>
    <mc:Fallback xmlns="">
      <p:transition spd="slow" advTm="7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7FC27-2198-42DA-8743-42180620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2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8000" b="1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0687F6-BC65-4B96-B0FF-DA662A556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6800" y="184520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프로젝트 동기 </a:t>
            </a:r>
            <a:r>
              <a:rPr lang="en-US" altLang="ko-KR" sz="4400" b="1" dirty="0">
                <a:solidFill>
                  <a:schemeClr val="bg1"/>
                </a:solidFill>
              </a:rPr>
              <a:t>Why?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프로젝트 결과 </a:t>
            </a:r>
            <a:r>
              <a:rPr lang="en-US" altLang="ko-KR" sz="4400" b="1" dirty="0">
                <a:solidFill>
                  <a:schemeClr val="bg1"/>
                </a:solidFill>
              </a:rPr>
              <a:t>What?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b="1" dirty="0">
                <a:solidFill>
                  <a:schemeClr val="bg1"/>
                </a:solidFill>
              </a:rPr>
              <a:t>프로젝트 구현 </a:t>
            </a:r>
            <a:r>
              <a:rPr lang="en-US" altLang="ko-KR" sz="4800" b="1" dirty="0">
                <a:solidFill>
                  <a:schemeClr val="bg1"/>
                </a:solidFill>
              </a:rPr>
              <a:t>How?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결론 및 개선할 점</a:t>
            </a:r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0F8EB3E-7ED7-470A-9581-7BA182B9D8B4}"/>
              </a:ext>
            </a:extLst>
          </p:cNvPr>
          <p:cNvCxnSpPr>
            <a:cxnSpLocks/>
          </p:cNvCxnSpPr>
          <p:nvPr/>
        </p:nvCxnSpPr>
        <p:spPr>
          <a:xfrm flipH="1">
            <a:off x="4085166" y="1604383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D9BD554-03BE-4358-8D68-F0EE4D88B9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66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2"/>
    </mc:Choice>
    <mc:Fallback xmlns="">
      <p:transition spd="slow" advTm="14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</a:rPr>
              <a:t>더 나아가서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7A1F923-C4B3-48F7-B005-F5063C0CB83A}"/>
              </a:ext>
            </a:extLst>
          </p:cNvPr>
          <p:cNvCxnSpPr>
            <a:cxnSpLocks/>
          </p:cNvCxnSpPr>
          <p:nvPr/>
        </p:nvCxnSpPr>
        <p:spPr>
          <a:xfrm flipV="1">
            <a:off x="5160433" y="2597126"/>
            <a:ext cx="0" cy="247440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0E7626-2825-4C64-9145-4507F4896760}"/>
              </a:ext>
            </a:extLst>
          </p:cNvPr>
          <p:cNvSpPr txBox="1"/>
          <p:nvPr/>
        </p:nvSpPr>
        <p:spPr>
          <a:xfrm>
            <a:off x="1274232" y="3112069"/>
            <a:ext cx="585469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  <a:latin typeface="Apple SD Gothic Neo"/>
              </a:rPr>
              <a:t>결론</a:t>
            </a:r>
            <a:endParaRPr lang="ko-KR" altLang="en-US" sz="6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8B7B9C-CFDC-44BD-99AB-845DC4E3E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1568" y="1037116"/>
            <a:ext cx="3729562" cy="223329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87301CF-2C16-4170-B714-671E527A75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4237173"/>
            <a:ext cx="5309935" cy="1769978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61FE07E1-7E1E-44B2-8718-615E789F97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40"/>
    </mc:Choice>
    <mc:Fallback xmlns="">
      <p:transition spd="slow" advTm="12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</a:rPr>
              <a:t>더 나아가서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93917-CC2E-4AF1-9A08-FF7F18A2FA86}"/>
              </a:ext>
            </a:extLst>
          </p:cNvPr>
          <p:cNvSpPr txBox="1"/>
          <p:nvPr/>
        </p:nvSpPr>
        <p:spPr>
          <a:xfrm>
            <a:off x="5833533" y="3019736"/>
            <a:ext cx="5918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기능 추가</a:t>
            </a:r>
            <a:r>
              <a:rPr lang="en-US" altLang="ko-KR" sz="3600" b="1" dirty="0">
                <a:solidFill>
                  <a:schemeClr val="bg1"/>
                </a:solidFill>
                <a:latin typeface="Apple SD Gothic Neo"/>
              </a:rPr>
              <a:t>(</a:t>
            </a:r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문제 담기</a:t>
            </a:r>
            <a:r>
              <a:rPr lang="en-US" altLang="ko-KR" sz="3600" b="1" dirty="0">
                <a:solidFill>
                  <a:schemeClr val="bg1"/>
                </a:solidFill>
                <a:latin typeface="Apple SD Gothic Neo"/>
              </a:rPr>
              <a:t>, </a:t>
            </a:r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친구</a:t>
            </a:r>
            <a:r>
              <a:rPr lang="en-US" altLang="ko-KR" sz="3600" b="1" dirty="0">
                <a:solidFill>
                  <a:schemeClr val="bg1"/>
                </a:solidFill>
                <a:latin typeface="Apple SD Gothic Neo"/>
              </a:rPr>
              <a:t>)</a:t>
            </a:r>
          </a:p>
          <a:p>
            <a:r>
              <a:rPr lang="en-US" altLang="ko-KR" sz="3600" b="1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3600" b="1" dirty="0">
                <a:solidFill>
                  <a:schemeClr val="bg1"/>
                </a:solidFill>
                <a:latin typeface="Apple SD Gothic Neo"/>
              </a:rPr>
              <a:t>추천 알고리즘 개선</a:t>
            </a:r>
            <a:endParaRPr lang="en-US" altLang="ko-KR" sz="3600" b="1" dirty="0">
              <a:solidFill>
                <a:schemeClr val="bg1"/>
              </a:solidFill>
              <a:latin typeface="Apple SD Gothic Neo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7A1F923-C4B3-48F7-B005-F5063C0CB83A}"/>
              </a:ext>
            </a:extLst>
          </p:cNvPr>
          <p:cNvCxnSpPr>
            <a:cxnSpLocks/>
          </p:cNvCxnSpPr>
          <p:nvPr/>
        </p:nvCxnSpPr>
        <p:spPr>
          <a:xfrm flipV="1">
            <a:off x="5160433" y="2597126"/>
            <a:ext cx="0" cy="247440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0E7626-2825-4C64-9145-4507F4896760}"/>
              </a:ext>
            </a:extLst>
          </p:cNvPr>
          <p:cNvSpPr txBox="1"/>
          <p:nvPr/>
        </p:nvSpPr>
        <p:spPr>
          <a:xfrm>
            <a:off x="1054099" y="3112069"/>
            <a:ext cx="585469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  <a:latin typeface="Apple SD Gothic Neo"/>
              </a:rPr>
              <a:t>개선할 점</a:t>
            </a:r>
            <a:endParaRPr lang="ko-KR" altLang="en-US" sz="6600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ED510909-CCA3-4F2E-86D6-16E9EFED5F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4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49"/>
    </mc:Choice>
    <mc:Fallback xmlns="">
      <p:transition spd="slow" advTm="20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0E7626-2825-4C64-9145-4507F4896760}"/>
              </a:ext>
            </a:extLst>
          </p:cNvPr>
          <p:cNvSpPr txBox="1"/>
          <p:nvPr/>
        </p:nvSpPr>
        <p:spPr>
          <a:xfrm>
            <a:off x="3924299" y="4365135"/>
            <a:ext cx="585469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  <a:latin typeface="Apple SD Gothic Neo"/>
              </a:rPr>
              <a:t>감사합니다</a:t>
            </a:r>
            <a:r>
              <a:rPr lang="en-US" altLang="ko-KR" sz="6600" b="1" dirty="0">
                <a:solidFill>
                  <a:schemeClr val="bg1"/>
                </a:solidFill>
                <a:latin typeface="Apple SD Gothic Neo"/>
              </a:rPr>
              <a:t>.</a:t>
            </a:r>
            <a:endParaRPr lang="ko-KR" altLang="en-US" sz="66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6243F5F-D8E7-48E6-A945-4C134C2BF492}"/>
              </a:ext>
            </a:extLst>
          </p:cNvPr>
          <p:cNvSpPr txBox="1">
            <a:spLocks/>
          </p:cNvSpPr>
          <p:nvPr/>
        </p:nvSpPr>
        <p:spPr>
          <a:xfrm>
            <a:off x="1524000" y="2065827"/>
            <a:ext cx="9144000" cy="19171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1500" b="1" dirty="0">
                <a:solidFill>
                  <a:schemeClr val="bg1"/>
                </a:solidFill>
              </a:rPr>
              <a:t>작심</a:t>
            </a:r>
            <a:endParaRPr lang="en-US" altLang="ko-KR" sz="11500" b="1" dirty="0">
              <a:solidFill>
                <a:schemeClr val="bg1"/>
              </a:solidFill>
            </a:endParaRPr>
          </a:p>
          <a:p>
            <a:r>
              <a:rPr lang="ko-KR" altLang="en-US" sz="11500" b="1" dirty="0">
                <a:solidFill>
                  <a:schemeClr val="bg1"/>
                </a:solidFill>
              </a:rPr>
              <a:t>삼일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C3BA91-35D6-40A2-AAD2-A6D3B4AA22BC}"/>
              </a:ext>
            </a:extLst>
          </p:cNvPr>
          <p:cNvSpPr txBox="1"/>
          <p:nvPr/>
        </p:nvSpPr>
        <p:spPr>
          <a:xfrm rot="20133647">
            <a:off x="2623330" y="1636716"/>
            <a:ext cx="3723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나만의 </a:t>
            </a:r>
            <a:r>
              <a:rPr lang="ko-KR" altLang="en-US" b="1" dirty="0">
                <a:solidFill>
                  <a:schemeClr val="bg1"/>
                </a:solidFill>
              </a:rPr>
              <a:t>알고리즘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스터디 도우미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CFBABC0-666B-4545-9B91-B7D6D9B89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83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6"/>
    </mc:Choice>
    <mc:Fallback xmlns="">
      <p:transition spd="slow" advTm="7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7FC27-2198-42DA-8743-42180620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2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8000" b="1" dirty="0">
                <a:solidFill>
                  <a:schemeClr val="bg1"/>
                </a:solidFill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0687F6-BC65-4B96-B0FF-DA662A556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1467" y="242940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5400" b="1" dirty="0">
                <a:solidFill>
                  <a:schemeClr val="bg1"/>
                </a:solidFill>
              </a:rPr>
              <a:t>작심삼일</a:t>
            </a:r>
            <a:r>
              <a:rPr lang="ko-KR" altLang="en-US" b="1" dirty="0">
                <a:solidFill>
                  <a:schemeClr val="bg1"/>
                </a:solidFill>
              </a:rPr>
              <a:t>은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알고리즘 문제풀이 스터디에 도움을 주기 위해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4400" b="1" u="sng" dirty="0">
                <a:solidFill>
                  <a:schemeClr val="bg1"/>
                </a:solidFill>
              </a:rPr>
              <a:t>추천 문제 제공</a:t>
            </a:r>
            <a:r>
              <a:rPr lang="en-US" altLang="ko-KR" sz="4400" b="1" u="sng" dirty="0">
                <a:solidFill>
                  <a:schemeClr val="bg1"/>
                </a:solidFill>
              </a:rPr>
              <a:t>, </a:t>
            </a:r>
            <a:r>
              <a:rPr lang="ko-KR" altLang="en-US" sz="4400" b="1" u="sng" dirty="0">
                <a:solidFill>
                  <a:schemeClr val="bg1"/>
                </a:solidFill>
              </a:rPr>
              <a:t>학습 알림</a:t>
            </a:r>
            <a:r>
              <a:rPr lang="ko-KR" altLang="en-US" b="1" dirty="0">
                <a:solidFill>
                  <a:schemeClr val="bg1"/>
                </a:solidFill>
              </a:rPr>
              <a:t>을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제공하는 웹 서비스입니다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0F8EB3E-7ED7-470A-9581-7BA182B9D8B4}"/>
              </a:ext>
            </a:extLst>
          </p:cNvPr>
          <p:cNvCxnSpPr>
            <a:cxnSpLocks/>
          </p:cNvCxnSpPr>
          <p:nvPr/>
        </p:nvCxnSpPr>
        <p:spPr>
          <a:xfrm flipH="1">
            <a:off x="4085166" y="1604383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2EED455-DB65-44CC-ABEA-F96540B462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6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30"/>
    </mc:Choice>
    <mc:Fallback xmlns="">
      <p:transition spd="slow" advTm="11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Why?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5BE80-E3C8-4071-A8D6-1AEE88A4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6801" y="176106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6600" b="1" dirty="0">
                <a:solidFill>
                  <a:schemeClr val="bg1"/>
                </a:solidFill>
              </a:rPr>
              <a:t>코딩 테스트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77FFE8-5638-4C23-AA7D-248C07575D9A}"/>
              </a:ext>
            </a:extLst>
          </p:cNvPr>
          <p:cNvSpPr txBox="1"/>
          <p:nvPr/>
        </p:nvSpPr>
        <p:spPr>
          <a:xfrm>
            <a:off x="3259666" y="3036901"/>
            <a:ext cx="70442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i="0" dirty="0">
                <a:solidFill>
                  <a:schemeClr val="bg1"/>
                </a:solidFill>
                <a:effectLst/>
                <a:latin typeface="Apple SD Gothic Neo"/>
              </a:rPr>
              <a:t>코딩으로 문제를 해결하는 능력을 측정하는 시험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2" descr="네이버 2단계 인증 설정 해제설정 네이버앱 인증 방법 : 네이버 블로그">
            <a:extLst>
              <a:ext uri="{FF2B5EF4-FFF2-40B4-BE49-F238E27FC236}">
                <a16:creationId xmlns:a16="http://schemas.microsoft.com/office/drawing/2014/main" id="{CC90C4F7-ECF4-4536-9D3A-8F9F88240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971" y="3978805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카카오">
            <a:extLst>
              <a:ext uri="{FF2B5EF4-FFF2-40B4-BE49-F238E27FC236}">
                <a16:creationId xmlns:a16="http://schemas.microsoft.com/office/drawing/2014/main" id="{6F226169-D866-4511-AA78-741743EA86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2" t="16227" r="16582" b="16227"/>
          <a:stretch/>
        </p:blipFill>
        <p:spPr bwMode="auto">
          <a:xfrm>
            <a:off x="6489174" y="3936736"/>
            <a:ext cx="2168560" cy="219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345762F4-259D-48B1-8F3E-055D5692F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63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1"/>
    </mc:Choice>
    <mc:Fallback xmlns="">
      <p:transition spd="slow" advTm="8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Why?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5BE80-E3C8-4071-A8D6-1AEE88A4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4467" y="275166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6600" b="1" dirty="0">
                <a:solidFill>
                  <a:schemeClr val="bg1"/>
                </a:solidFill>
              </a:rPr>
              <a:t>대비하려면</a:t>
            </a:r>
            <a:r>
              <a:rPr lang="en-US" altLang="ko-KR" sz="6600" b="1" dirty="0">
                <a:solidFill>
                  <a:schemeClr val="bg1"/>
                </a:solidFill>
              </a:rPr>
              <a:t>?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77FFE8-5638-4C23-AA7D-248C07575D9A}"/>
              </a:ext>
            </a:extLst>
          </p:cNvPr>
          <p:cNvSpPr txBox="1"/>
          <p:nvPr/>
        </p:nvSpPr>
        <p:spPr>
          <a:xfrm>
            <a:off x="2006599" y="4511893"/>
            <a:ext cx="76538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i="0" u="sng" dirty="0">
                <a:solidFill>
                  <a:schemeClr val="bg1"/>
                </a:solidFill>
                <a:effectLst/>
                <a:latin typeface="Apple SD Gothic Neo"/>
              </a:rPr>
              <a:t>=&gt; </a:t>
            </a:r>
            <a:r>
              <a:rPr lang="ko-KR" altLang="en-US" sz="3200" b="1" i="0" u="sng" dirty="0">
                <a:solidFill>
                  <a:schemeClr val="bg1"/>
                </a:solidFill>
                <a:effectLst/>
                <a:latin typeface="Apple SD Gothic Neo"/>
              </a:rPr>
              <a:t>평소 꾸준한 알고리즘 문제 풀이가 중요</a:t>
            </a:r>
            <a:r>
              <a:rPr lang="en-US" altLang="ko-KR" sz="3200" b="1" i="0" u="sng" dirty="0">
                <a:solidFill>
                  <a:schemeClr val="bg1"/>
                </a:solidFill>
                <a:effectLst/>
                <a:latin typeface="Apple SD Gothic Neo"/>
              </a:rPr>
              <a:t>!</a:t>
            </a:r>
            <a:r>
              <a:rPr lang="ko-KR" altLang="en-US" sz="3200" b="1" i="0" u="sng" dirty="0">
                <a:solidFill>
                  <a:schemeClr val="bg1"/>
                </a:solidFill>
                <a:effectLst/>
                <a:latin typeface="Apple SD Gothic Neo"/>
              </a:rPr>
              <a:t> </a:t>
            </a:r>
            <a:endParaRPr lang="ko-KR" altLang="en-US" sz="3200" b="1" u="sng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F3A3C-062B-40E6-8690-31560ED5A956}"/>
              </a:ext>
            </a:extLst>
          </p:cNvPr>
          <p:cNvSpPr txBox="1"/>
          <p:nvPr/>
        </p:nvSpPr>
        <p:spPr>
          <a:xfrm>
            <a:off x="2385484" y="2211843"/>
            <a:ext cx="70400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i="0">
                <a:solidFill>
                  <a:schemeClr val="bg1"/>
                </a:solidFill>
                <a:effectLst/>
                <a:latin typeface="Apple SD Gothic Neo"/>
              </a:rPr>
              <a:t>코딩 테스트를</a:t>
            </a:r>
            <a:endParaRPr lang="ko-KR" altLang="en-US" sz="2800" dirty="0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0AD8C412-D33C-45F1-8F2C-9F8A2ECB2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8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72"/>
    </mc:Choice>
    <mc:Fallback xmlns="">
      <p:transition spd="slow" advTm="6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Why?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5BE80-E3C8-4071-A8D6-1AEE88A4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1866" y="17006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6600" b="1" dirty="0">
                <a:solidFill>
                  <a:schemeClr val="bg1"/>
                </a:solidFill>
              </a:rPr>
              <a:t>Online Judge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77FFE8-5638-4C23-AA7D-248C07575D9A}"/>
              </a:ext>
            </a:extLst>
          </p:cNvPr>
          <p:cNvSpPr txBox="1"/>
          <p:nvPr/>
        </p:nvSpPr>
        <p:spPr>
          <a:xfrm>
            <a:off x="2997198" y="2849545"/>
            <a:ext cx="8348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i="0" dirty="0">
                <a:solidFill>
                  <a:schemeClr val="bg1"/>
                </a:solidFill>
                <a:effectLst/>
                <a:latin typeface="Apple SD Gothic Neo"/>
              </a:rPr>
              <a:t>알고리즘 문제 풀이를 연습할 수 있는 사이트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3074" name="Picture 2" descr="Baekjoon Online Judge">
            <a:extLst>
              <a:ext uri="{FF2B5EF4-FFF2-40B4-BE49-F238E27FC236}">
                <a16:creationId xmlns:a16="http://schemas.microsoft.com/office/drawing/2014/main" id="{8EF9FEA3-1CA2-42B6-AF49-6C67A7EC8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432" y="3973777"/>
            <a:ext cx="1854200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구름LEVEL">
            <a:extLst>
              <a:ext uri="{FF2B5EF4-FFF2-40B4-BE49-F238E27FC236}">
                <a16:creationId xmlns:a16="http://schemas.microsoft.com/office/drawing/2014/main" id="{D59D4430-453F-4CA0-9CAD-839AF198D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497" y="4129352"/>
            <a:ext cx="2962275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프로그래머스] 🗼 탑 / Python">
            <a:extLst>
              <a:ext uri="{FF2B5EF4-FFF2-40B4-BE49-F238E27FC236}">
                <a16:creationId xmlns:a16="http://schemas.microsoft.com/office/drawing/2014/main" id="{27DF82E4-C015-42DA-A4A6-659883F690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7" t="21086" r="18557" b="21086"/>
          <a:stretch/>
        </p:blipFill>
        <p:spPr bwMode="auto">
          <a:xfrm>
            <a:off x="7691963" y="4138682"/>
            <a:ext cx="2962275" cy="143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3DA9D22-D22F-4592-A0CF-C0D516B71B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0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1"/>
    </mc:Choice>
    <mc:Fallback xmlns="">
      <p:transition spd="slow" advTm="9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Why?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5BE80-E3C8-4071-A8D6-1AEE88A4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801" y="210391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8800" b="1" dirty="0">
                <a:solidFill>
                  <a:schemeClr val="bg1"/>
                </a:solidFill>
              </a:rPr>
              <a:t>But,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77FFE8-5638-4C23-AA7D-248C07575D9A}"/>
              </a:ext>
            </a:extLst>
          </p:cNvPr>
          <p:cNvSpPr txBox="1"/>
          <p:nvPr/>
        </p:nvSpPr>
        <p:spPr>
          <a:xfrm>
            <a:off x="905934" y="3492144"/>
            <a:ext cx="529166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u="sng" dirty="0">
                <a:solidFill>
                  <a:schemeClr val="bg1"/>
                </a:solidFill>
                <a:latin typeface="Apple SD Gothic Neo"/>
              </a:rPr>
              <a:t>어떤</a:t>
            </a: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 문제를 풀어야 할까</a:t>
            </a:r>
            <a:r>
              <a:rPr lang="en-US" altLang="ko-KR" sz="3200" dirty="0">
                <a:solidFill>
                  <a:schemeClr val="bg1"/>
                </a:solidFill>
                <a:latin typeface="Apple SD Gothic Neo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pple SD Gothic Neo"/>
            </a:endParaRPr>
          </a:p>
          <a:p>
            <a:r>
              <a:rPr lang="ko-KR" altLang="en-US" sz="3200" u="sng" dirty="0">
                <a:solidFill>
                  <a:schemeClr val="bg1"/>
                </a:solidFill>
                <a:latin typeface="Apple SD Gothic Neo"/>
              </a:rPr>
              <a:t>얼마나</a:t>
            </a: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 풀어야 할까</a:t>
            </a:r>
            <a:r>
              <a:rPr lang="en-US" altLang="ko-KR" sz="3200" dirty="0">
                <a:solidFill>
                  <a:schemeClr val="bg1"/>
                </a:solidFill>
                <a:latin typeface="Apple SD Gothic Neo"/>
              </a:rPr>
              <a:t>?</a:t>
            </a:r>
          </a:p>
          <a:p>
            <a:endParaRPr lang="ko-KR" altLang="en-US" sz="3200" dirty="0">
              <a:solidFill>
                <a:schemeClr val="bg1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3A6116-24B0-4EDD-A7AF-9A04A113DE5A}"/>
              </a:ext>
            </a:extLst>
          </p:cNvPr>
          <p:cNvCxnSpPr>
            <a:cxnSpLocks/>
          </p:cNvCxnSpPr>
          <p:nvPr/>
        </p:nvCxnSpPr>
        <p:spPr>
          <a:xfrm flipV="1">
            <a:off x="677333" y="2103915"/>
            <a:ext cx="1" cy="323855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2F92A6D2-684E-4336-AE66-E28DD34CD3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1554" y="1654798"/>
            <a:ext cx="5849895" cy="36746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45D997-7010-4704-A99D-15C0658B540D}"/>
              </a:ext>
            </a:extLst>
          </p:cNvPr>
          <p:cNvSpPr txBox="1"/>
          <p:nvPr/>
        </p:nvSpPr>
        <p:spPr>
          <a:xfrm>
            <a:off x="504340" y="5701871"/>
            <a:ext cx="60948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=&gt; </a:t>
            </a:r>
            <a:r>
              <a:rPr lang="ko-KR" altLang="en-US" sz="2800" b="1" dirty="0">
                <a:solidFill>
                  <a:schemeClr val="bg1"/>
                </a:solidFill>
              </a:rPr>
              <a:t>지속적인 학습의 어려움</a:t>
            </a:r>
            <a:endParaRPr lang="ko-KR" altLang="en-US" sz="2800" dirty="0"/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2E24A0AC-A973-4817-BD56-CA9EF7955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4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6"/>
    </mc:Choice>
    <mc:Fallback xmlns="">
      <p:transition spd="slow" advTm="1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153458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Why?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5BE80-E3C8-4071-A8D6-1AEE88A4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6735" y="173984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8800" b="1" dirty="0">
                <a:solidFill>
                  <a:schemeClr val="bg1"/>
                </a:solidFill>
              </a:rPr>
              <a:t>So,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77FFE8-5638-4C23-AA7D-248C07575D9A}"/>
              </a:ext>
            </a:extLst>
          </p:cNvPr>
          <p:cNvSpPr txBox="1"/>
          <p:nvPr/>
        </p:nvSpPr>
        <p:spPr>
          <a:xfrm>
            <a:off x="3615267" y="3014045"/>
            <a:ext cx="10744199" cy="3690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u="sng" dirty="0">
                <a:solidFill>
                  <a:schemeClr val="bg1"/>
                </a:solidFill>
                <a:latin typeface="Apple SD Gothic Neo"/>
              </a:rPr>
              <a:t>목표 학습량을 설정</a:t>
            </a: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하고</a:t>
            </a:r>
            <a:r>
              <a:rPr lang="en-US" altLang="ko-KR" sz="3200" dirty="0">
                <a:solidFill>
                  <a:schemeClr val="bg1"/>
                </a:solidFill>
                <a:latin typeface="Apple SD Gothic Neo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오늘 </a:t>
            </a:r>
            <a:r>
              <a:rPr lang="ko-KR" altLang="en-US" sz="3200" b="1" u="sng" dirty="0">
                <a:solidFill>
                  <a:schemeClr val="bg1"/>
                </a:solidFill>
                <a:latin typeface="Apple SD Gothic Neo"/>
              </a:rPr>
              <a:t>풀 문제를 </a:t>
            </a:r>
            <a:r>
              <a:rPr lang="ko-KR" altLang="en-US" sz="3200" b="1" u="sng" dirty="0" err="1">
                <a:solidFill>
                  <a:schemeClr val="bg1"/>
                </a:solidFill>
                <a:latin typeface="Apple SD Gothic Neo"/>
              </a:rPr>
              <a:t>추천</a:t>
            </a:r>
            <a:r>
              <a:rPr lang="ko-KR" altLang="en-US" sz="3200" dirty="0" err="1">
                <a:solidFill>
                  <a:schemeClr val="bg1"/>
                </a:solidFill>
                <a:latin typeface="Apple SD Gothic Neo"/>
              </a:rPr>
              <a:t>받고</a:t>
            </a:r>
            <a:endParaRPr lang="en-US" altLang="ko-KR" sz="3200" dirty="0">
              <a:solidFill>
                <a:schemeClr val="bg1"/>
              </a:solidFill>
              <a:latin typeface="Apple SD Gothic Neo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학습 </a:t>
            </a:r>
            <a:r>
              <a:rPr lang="ko-KR" altLang="en-US" sz="3200" b="1" u="sng" dirty="0">
                <a:solidFill>
                  <a:schemeClr val="bg1"/>
                </a:solidFill>
                <a:latin typeface="Apple SD Gothic Neo"/>
              </a:rPr>
              <a:t>현황을 확인 </a:t>
            </a: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받을 수 있는 </a:t>
            </a:r>
            <a:endParaRPr lang="en-US" altLang="ko-KR" sz="3200" dirty="0">
              <a:solidFill>
                <a:schemeClr val="bg1"/>
              </a:solidFill>
              <a:latin typeface="Apple SD Gothic Neo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u="sng" dirty="0">
                <a:solidFill>
                  <a:schemeClr val="bg1"/>
                </a:solidFill>
                <a:latin typeface="Apple SD Gothic Neo"/>
              </a:rPr>
              <a:t>웹 서비스</a:t>
            </a:r>
            <a:r>
              <a:rPr lang="ko-KR" altLang="en-US" sz="3200" dirty="0">
                <a:solidFill>
                  <a:schemeClr val="bg1"/>
                </a:solidFill>
                <a:latin typeface="Apple SD Gothic Neo"/>
              </a:rPr>
              <a:t>를 만들어보자</a:t>
            </a:r>
            <a:r>
              <a:rPr lang="en-US" altLang="ko-KR" sz="3200" dirty="0">
                <a:solidFill>
                  <a:schemeClr val="bg1"/>
                </a:solidFill>
                <a:latin typeface="Apple SD Gothic Neo"/>
              </a:rPr>
              <a:t>!</a:t>
            </a:r>
          </a:p>
          <a:p>
            <a:pPr>
              <a:lnSpc>
                <a:spcPct val="150000"/>
              </a:lnSpc>
            </a:pP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A7425524-F1FA-4E7F-85E9-92D75CF79D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0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5"/>
    </mc:Choice>
    <mc:Fallback xmlns="">
      <p:transition spd="slow" advTm="14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0EF5F-7E40-4720-B6BA-D8592143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21607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What?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6540779-A0EF-4A35-9CC5-5660C794C33A}"/>
              </a:ext>
            </a:extLst>
          </p:cNvPr>
          <p:cNvCxnSpPr>
            <a:cxnSpLocks/>
          </p:cNvCxnSpPr>
          <p:nvPr/>
        </p:nvCxnSpPr>
        <p:spPr>
          <a:xfrm flipH="1">
            <a:off x="575733" y="1341916"/>
            <a:ext cx="402166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93917-CC2E-4AF1-9A08-FF7F18A2FA86}"/>
              </a:ext>
            </a:extLst>
          </p:cNvPr>
          <p:cNvSpPr txBox="1"/>
          <p:nvPr/>
        </p:nvSpPr>
        <p:spPr>
          <a:xfrm>
            <a:off x="6096000" y="2078729"/>
            <a:ext cx="779780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Apple SD Gothic Neo"/>
              </a:rPr>
              <a:t>회원 기능 제공</a:t>
            </a:r>
            <a:endParaRPr lang="en-US" altLang="ko-KR" sz="4000" dirty="0">
              <a:solidFill>
                <a:schemeClr val="bg1"/>
              </a:solidFill>
              <a:latin typeface="Apple SD Gothic Neo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Apple SD Gothic Neo"/>
              </a:rPr>
              <a:t>문제 풀이 현황 한눈에</a:t>
            </a:r>
            <a:endParaRPr lang="en-US" altLang="ko-KR" sz="4000" dirty="0">
              <a:solidFill>
                <a:schemeClr val="bg1"/>
              </a:solidFill>
              <a:latin typeface="Apple SD Gothic Neo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Apple SD Gothic Neo"/>
              </a:rPr>
              <a:t>목표 학습량 설정</a:t>
            </a:r>
            <a:endParaRPr lang="en-US" altLang="ko-KR" sz="4000" dirty="0">
              <a:solidFill>
                <a:schemeClr val="bg1"/>
              </a:solidFill>
              <a:latin typeface="Apple SD Gothic Neo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Apple SD Gothic Neo"/>
              </a:rPr>
              <a:t>- </a:t>
            </a:r>
            <a:r>
              <a:rPr lang="ko-KR" altLang="en-US" sz="4000" dirty="0">
                <a:solidFill>
                  <a:schemeClr val="bg1"/>
                </a:solidFill>
                <a:latin typeface="Apple SD Gothic Neo"/>
              </a:rPr>
              <a:t>추천 문제 제공</a:t>
            </a:r>
            <a:endParaRPr lang="en-US" altLang="ko-KR" sz="4000" dirty="0">
              <a:solidFill>
                <a:schemeClr val="bg1"/>
              </a:solidFill>
              <a:latin typeface="Apple SD Gothic Neo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Apple SD Gothic Neo"/>
              </a:rPr>
              <a:t>- Slack</a:t>
            </a:r>
            <a:r>
              <a:rPr lang="ko-KR" altLang="en-US" sz="4000" dirty="0">
                <a:solidFill>
                  <a:schemeClr val="bg1"/>
                </a:solidFill>
                <a:latin typeface="Apple SD Gothic Neo"/>
              </a:rPr>
              <a:t> 알림</a:t>
            </a:r>
            <a:endParaRPr lang="ko-KR" altLang="en-US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583AEB-0E7F-4E58-8F5F-CB922B43FABA}"/>
              </a:ext>
            </a:extLst>
          </p:cNvPr>
          <p:cNvSpPr txBox="1"/>
          <p:nvPr/>
        </p:nvSpPr>
        <p:spPr>
          <a:xfrm>
            <a:off x="1875367" y="2201840"/>
            <a:ext cx="282363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dirty="0">
                <a:solidFill>
                  <a:schemeClr val="bg1"/>
                </a:solidFill>
              </a:rPr>
              <a:t>작심</a:t>
            </a:r>
            <a:endParaRPr lang="en-US" altLang="ko-KR" sz="9600" b="1" dirty="0">
              <a:solidFill>
                <a:schemeClr val="bg1"/>
              </a:solidFill>
            </a:endParaRPr>
          </a:p>
          <a:p>
            <a:r>
              <a:rPr lang="ko-KR" altLang="en-US" sz="9600" b="1" dirty="0">
                <a:solidFill>
                  <a:schemeClr val="bg1"/>
                </a:solidFill>
              </a:rPr>
              <a:t>삼일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7A1F923-C4B3-48F7-B005-F5063C0CB83A}"/>
              </a:ext>
            </a:extLst>
          </p:cNvPr>
          <p:cNvCxnSpPr>
            <a:cxnSpLocks/>
          </p:cNvCxnSpPr>
          <p:nvPr/>
        </p:nvCxnSpPr>
        <p:spPr>
          <a:xfrm flipV="1">
            <a:off x="5532966" y="2360059"/>
            <a:ext cx="0" cy="247440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71F732A-407C-44F1-B203-EE73383709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4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02"/>
    </mc:Choice>
    <mc:Fallback xmlns="">
      <p:transition spd="slow" advTm="20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89F949E730C05428DDF5F1433966A88" ma:contentTypeVersion="10" ma:contentTypeDescription="새 문서를 만듭니다." ma:contentTypeScope="" ma:versionID="3fe784f891f88d17020c774e44da42b4">
  <xsd:schema xmlns:xsd="http://www.w3.org/2001/XMLSchema" xmlns:xs="http://www.w3.org/2001/XMLSchema" xmlns:p="http://schemas.microsoft.com/office/2006/metadata/properties" xmlns:ns3="efd35096-47bb-4b2a-9d11-21dd6a112cf9" targetNamespace="http://schemas.microsoft.com/office/2006/metadata/properties" ma:root="true" ma:fieldsID="df47c9692ba2d49982d52d9eb1bdc4a4" ns3:_="">
    <xsd:import namespace="efd35096-47bb-4b2a-9d11-21dd6a112cf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d35096-47bb-4b2a-9d11-21dd6a112c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6B5B9D-9E6C-448B-ABB1-EB9267EB5E58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fd35096-47bb-4b2a-9d11-21dd6a112cf9"/>
  </ds:schemaRefs>
</ds:datastoreItem>
</file>

<file path=customXml/itemProps2.xml><?xml version="1.0" encoding="utf-8"?>
<ds:datastoreItem xmlns:ds="http://schemas.openxmlformats.org/officeDocument/2006/customXml" ds:itemID="{D6247982-29E8-451C-BAD4-8E7E284862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4B9D1-5364-4A0B-A699-751C6BCD0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d35096-47bb-4b2a-9d11-21dd6a112c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740</Words>
  <Application>Microsoft Office PowerPoint</Application>
  <PresentationFormat>와이드스크린</PresentationFormat>
  <Paragraphs>151</Paragraphs>
  <Slides>22</Slides>
  <Notes>22</Notes>
  <HiddenSlides>0</HiddenSlides>
  <MMClips>22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Apple SD Gothic Neo</vt:lpstr>
      <vt:lpstr>Arial</vt:lpstr>
      <vt:lpstr>맑은 고딕</vt:lpstr>
      <vt:lpstr>Office 테마</vt:lpstr>
      <vt:lpstr>[CSE22300] 오픈소스SW개발  </vt:lpstr>
      <vt:lpstr>목차</vt:lpstr>
      <vt:lpstr>개요</vt:lpstr>
      <vt:lpstr>Why?</vt:lpstr>
      <vt:lpstr>Why?</vt:lpstr>
      <vt:lpstr>Why?</vt:lpstr>
      <vt:lpstr>Why?</vt:lpstr>
      <vt:lpstr>Why?</vt:lpstr>
      <vt:lpstr>What?</vt:lpstr>
      <vt:lpstr>What?</vt:lpstr>
      <vt:lpstr>What?</vt:lpstr>
      <vt:lpstr>What?</vt:lpstr>
      <vt:lpstr>What?</vt:lpstr>
      <vt:lpstr>What?</vt:lpstr>
      <vt:lpstr>What?</vt:lpstr>
      <vt:lpstr>What?</vt:lpstr>
      <vt:lpstr>How?</vt:lpstr>
      <vt:lpstr>How?</vt:lpstr>
      <vt:lpstr>How?</vt:lpstr>
      <vt:lpstr>더 나아가서</vt:lpstr>
      <vt:lpstr>더 나아가서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오픈소스 발표 학번 이름</dc:title>
  <dc:creator>송용우</dc:creator>
  <cp:lastModifiedBy>송용우</cp:lastModifiedBy>
  <cp:revision>14</cp:revision>
  <dcterms:created xsi:type="dcterms:W3CDTF">2020-06-24T20:55:38Z</dcterms:created>
  <dcterms:modified xsi:type="dcterms:W3CDTF">2020-06-25T08:40:58Z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0x010100F89F949E730C05428DDF5F1433966A88</vt:lpwstr>
  </property>
</Properties>
</file>

<file path=docProps/thumbnail.jpeg>
</file>